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7"/>
  </p:notesMasterIdLst>
  <p:sldIdLst>
    <p:sldId id="324" r:id="rId4"/>
    <p:sldId id="323" r:id="rId5"/>
    <p:sldId id="286" r:id="rId6"/>
    <p:sldId id="331" r:id="rId7"/>
    <p:sldId id="333" r:id="rId8"/>
    <p:sldId id="332" r:id="rId9"/>
    <p:sldId id="317" r:id="rId10"/>
    <p:sldId id="320" r:id="rId11"/>
    <p:sldId id="327" r:id="rId12"/>
    <p:sldId id="328" r:id="rId13"/>
    <p:sldId id="329" r:id="rId14"/>
    <p:sldId id="330" r:id="rId15"/>
    <p:sldId id="32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EB820-4655-431B-BD1B-8641D3E95E42}" v="405" dt="2024-11-08T02:58:13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83302" autoAdjust="0"/>
  </p:normalViewPr>
  <p:slideViewPr>
    <p:cSldViewPr snapToGrid="0">
      <p:cViewPr varScale="1">
        <p:scale>
          <a:sx n="108" d="100"/>
          <a:sy n="108" d="100"/>
        </p:scale>
        <p:origin x="8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E6580-B4DC-435F-9F26-4E4D6B6DCF6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1B7A-6821-4C84-8C4F-E09130707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7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BD8F-F0CC-AAFA-CB3F-C711680C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A35F-79C3-EBF0-6E4F-447B89266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A6EE71-7323-F8FE-F1AA-687B1F2E9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1CC23-96CD-97D0-0E6C-F4531DB32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9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0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main goal of our project is to develop a machine learning-based model to detect coil defects in hot-air drying process equipment. Additionally, we aim to predict the Remaining Useful Life (RUL) of the equipment to proactively address potential failures.</a:t>
            </a:r>
          </a:p>
          <a:p>
            <a:endParaRPr lang="en-US" altLang="ko-KR" dirty="0"/>
          </a:p>
          <a:p>
            <a:r>
              <a:rPr lang="en-US" altLang="ko-KR" dirty="0"/>
              <a:t>Specifically, we want to achieve a detection accuracy of over 90% for identifying defects and ensure that 80% of our RUL predictions fall within an acceptable margin of error after our model is trained and tested. This will not only help us prevent coil-related failures but also ensure better equipment management and productivity.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1B7A-6821-4C84-8C4F-E09130707D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1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C747-CE37-4F70-8EBC-1B56ECE812AB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73BA-FEF6-4B36-9F96-5DA14A1E2F68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562-9C17-4372-85D1-FFC46DC99AAE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E1CB-18FD-4F97-921C-1D4835568437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9422-CFB7-42C6-8AA2-A1472A52F5DC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58CF-529A-4451-9939-F6168760CF0A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4399-EA23-4C5A-ACA5-A75593CB8DA8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98F0-9D89-4795-8303-9A71526FBF67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8DD0-62C4-4358-B46D-D3CC6854E1DD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7A8F-E021-46AC-9B15-D0E4F8C4E959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CE00-3A7D-4F3B-B41D-494CC284CA4D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1D4B-F01E-20AE-FBE4-9A694D73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DB0388-5E20-8592-6FF2-36FA2BB6ADC6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BD42E9-4AE7-510A-0323-1321569B2FFA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ED9A3-8C20-99C1-B13C-30EE803489E3}"/>
              </a:ext>
            </a:extLst>
          </p:cNvPr>
          <p:cNvSpPr/>
          <p:nvPr/>
        </p:nvSpPr>
        <p:spPr>
          <a:xfrm>
            <a:off x="1660106" y="2847914"/>
            <a:ext cx="888564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BFD2-59EF-8982-9E83-4CAAE4E8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5687262"/>
            <a:ext cx="2219325" cy="638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50E137-F0E6-61BB-DE74-62A67714C2A0}"/>
              </a:ext>
            </a:extLst>
          </p:cNvPr>
          <p:cNvSpPr txBox="1"/>
          <p:nvPr/>
        </p:nvSpPr>
        <p:spPr>
          <a:xfrm>
            <a:off x="87004" y="81615"/>
            <a:ext cx="3420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Roboto Light"/>
              </a:rPr>
              <a:t>IAIA Project 2024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260D4F-F48A-3757-8B64-1F5315B696D2}"/>
              </a:ext>
            </a:extLst>
          </p:cNvPr>
          <p:cNvSpPr txBox="1"/>
          <p:nvPr/>
        </p:nvSpPr>
        <p:spPr>
          <a:xfrm>
            <a:off x="1066700" y="1783393"/>
            <a:ext cx="10221207" cy="111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Gomoku</a:t>
            </a:r>
            <a:r>
              <a:rPr lang="en-US" altLang="ko-KR" sz="3200" b="1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 &amp; Checker Game Automation </a:t>
            </a: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3200" b="1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Using UR5e Robot Arm – Hardware 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95083C-DAAE-81D6-3E9D-492680D5B3D8}"/>
              </a:ext>
            </a:extLst>
          </p:cNvPr>
          <p:cNvSpPr txBox="1"/>
          <p:nvPr/>
        </p:nvSpPr>
        <p:spPr>
          <a:xfrm>
            <a:off x="1066700" y="1375380"/>
            <a:ext cx="1918374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IAIA Project #2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D7A01-1C28-3692-0D80-BDE8F9531646}"/>
              </a:ext>
            </a:extLst>
          </p:cNvPr>
          <p:cNvSpPr txBox="1"/>
          <p:nvPr/>
        </p:nvSpPr>
        <p:spPr>
          <a:xfrm>
            <a:off x="3047223" y="2936269"/>
            <a:ext cx="6097554" cy="2607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School of </a:t>
            </a:r>
            <a:r>
              <a:rPr lang="en-US" altLang="ko-KR" sz="1800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Mechnical</a:t>
            </a: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 &amp; Control Engineering</a:t>
            </a:r>
            <a:b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Industrial AI and Automation</a:t>
            </a:r>
            <a:b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</a:br>
            <a:endParaRPr lang="en-US" altLang="ko-KR" sz="1800" dirty="0">
              <a:latin typeface="현대하모니 B" panose="02020603020101020101" pitchFamily="18" charset="-127"/>
              <a:ea typeface="현대하모니 B" panose="02020603020101020101" pitchFamily="18" charset="-127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Kwak, Jin(21900031)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Lim, </a:t>
            </a:r>
            <a:r>
              <a:rPr lang="en-US" altLang="ko-KR" sz="1800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Soonho</a:t>
            </a: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(21900610)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An, </a:t>
            </a:r>
            <a:r>
              <a:rPr lang="en-US" altLang="ko-KR" sz="1800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Gyeonheal</a:t>
            </a: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(21900416)</a:t>
            </a:r>
          </a:p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Han, </a:t>
            </a:r>
            <a:r>
              <a:rPr lang="en-US" altLang="ko-KR" sz="1800" dirty="0" err="1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Taegeon</a:t>
            </a: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(21900793)</a:t>
            </a:r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r>
              <a:rPr lang="en-US" altLang="ko-KR" sz="1800" dirty="0"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Prof. Young-Keun Kim</a:t>
            </a:r>
            <a:endParaRPr lang="en-US" altLang="ko-KR" sz="2000" dirty="0">
              <a:latin typeface="현대하모니 B" panose="02020603020101020101" pitchFamily="18" charset="-127"/>
              <a:ea typeface="현대하모니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39880-3A07-3280-8E58-43892200420C}"/>
              </a:ext>
            </a:extLst>
          </p:cNvPr>
          <p:cNvSpPr txBox="1"/>
          <p:nvPr/>
        </p:nvSpPr>
        <p:spPr>
          <a:xfrm>
            <a:off x="10624457" y="6407052"/>
            <a:ext cx="1567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 2" pitchFamily="18" charset="2"/>
              <a:buNone/>
            </a:pPr>
            <a:r>
              <a:rPr lang="en-US" altLang="ko-KR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  <a:cs typeface="Times New Roman" panose="02020603050405020304" pitchFamily="18" charset="0"/>
              </a:rPr>
              <a:t>2024.11.15</a:t>
            </a:r>
          </a:p>
        </p:txBody>
      </p:sp>
    </p:spTree>
    <p:extLst>
      <p:ext uri="{BB962C8B-B14F-4D97-AF65-F5344CB8AC3E}">
        <p14:creationId xmlns:p14="http://schemas.microsoft.com/office/powerpoint/2010/main" val="17915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29AF-D71B-86F0-81BC-3A131C929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2024F-F2F4-610C-3D27-2EAB53D2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 Flowchart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32E42E-6DDA-A523-C811-E233A6B8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10</a:t>
            </a:fld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426D08F-0377-9309-FA90-76B02458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96420"/>
            <a:ext cx="72480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 </a:t>
            </a: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90427B-F7AE-D297-55B8-D41DCF9D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1" y="1115435"/>
            <a:ext cx="3892602" cy="5509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113739-B657-3CA9-B629-5645D15F881A}"/>
              </a:ext>
            </a:extLst>
          </p:cNvPr>
          <p:cNvCxnSpPr>
            <a:cxnSpLocks/>
          </p:cNvCxnSpPr>
          <p:nvPr/>
        </p:nvCxnSpPr>
        <p:spPr>
          <a:xfrm>
            <a:off x="3383862" y="3380868"/>
            <a:ext cx="24026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5AF7D7-EC76-CC18-D780-0B36D7E74DED}"/>
              </a:ext>
            </a:extLst>
          </p:cNvPr>
          <p:cNvSpPr/>
          <p:nvPr/>
        </p:nvSpPr>
        <p:spPr>
          <a:xfrm>
            <a:off x="5986672" y="1115435"/>
            <a:ext cx="5863205" cy="5509298"/>
          </a:xfrm>
          <a:prstGeom prst="roundRect">
            <a:avLst>
              <a:gd name="adj" fmla="val 414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600" dirty="0">
              <a:ea typeface="현대하모니 M" panose="0202060302010102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DD863-E476-F661-0EED-3B0ABAE79CEF}"/>
              </a:ext>
            </a:extLst>
          </p:cNvPr>
          <p:cNvSpPr txBox="1"/>
          <p:nvPr/>
        </p:nvSpPr>
        <p:spPr>
          <a:xfrm>
            <a:off x="6344816" y="1250857"/>
            <a:ext cx="47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Board Update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9AA8D-470D-1AF1-9FF1-31DF5BA414FC}"/>
              </a:ext>
            </a:extLst>
          </p:cNvPr>
          <p:cNvSpPr txBox="1"/>
          <p:nvPr/>
        </p:nvSpPr>
        <p:spPr>
          <a:xfrm>
            <a:off x="5973385" y="5455920"/>
            <a:ext cx="5863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Update the board status using image processing (OpenCV)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* If there’s much disturbance, uses Deep Learning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C69616-D498-3465-E122-EB4E5D442E42}"/>
              </a:ext>
            </a:extLst>
          </p:cNvPr>
          <p:cNvSpPr/>
          <p:nvPr/>
        </p:nvSpPr>
        <p:spPr>
          <a:xfrm>
            <a:off x="1223863" y="3060441"/>
            <a:ext cx="2159999" cy="69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" name="Picture 10" descr="android - OpenCV different approach on detecting go board - Stack Overflow">
            <a:extLst>
              <a:ext uri="{FF2B5EF4-FFF2-40B4-BE49-F238E27FC236}">
                <a16:creationId xmlns:a16="http://schemas.microsoft.com/office/drawing/2014/main" id="{37E08C2F-12D6-FCB8-C4F9-0A4535A2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56" y="1786663"/>
            <a:ext cx="4566035" cy="34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5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01B0-EDC8-DB80-38BF-28991C9EF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088F-0E04-D9B4-B4FA-DEFCA0AE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 Flowchart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C7AB-B58F-08F3-F88A-FF74F31D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11</a:t>
            </a:fld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7D46249-41F9-9827-4C30-7A0E48D3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96420"/>
            <a:ext cx="72480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 </a:t>
            </a: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54664-1FAA-E0F5-9E86-6A1F8DE9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1" y="1115435"/>
            <a:ext cx="3892602" cy="5509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9BFF21-4BEB-E19B-96E6-39BBA5DB9DA7}"/>
              </a:ext>
            </a:extLst>
          </p:cNvPr>
          <p:cNvCxnSpPr>
            <a:cxnSpLocks/>
          </p:cNvCxnSpPr>
          <p:nvPr/>
        </p:nvCxnSpPr>
        <p:spPr>
          <a:xfrm>
            <a:off x="3383862" y="3785284"/>
            <a:ext cx="24026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18E225-24CC-2087-F2B4-FC9C09B7C717}"/>
              </a:ext>
            </a:extLst>
          </p:cNvPr>
          <p:cNvSpPr/>
          <p:nvPr/>
        </p:nvSpPr>
        <p:spPr>
          <a:xfrm>
            <a:off x="5986672" y="1115435"/>
            <a:ext cx="5863205" cy="5509298"/>
          </a:xfrm>
          <a:prstGeom prst="roundRect">
            <a:avLst>
              <a:gd name="adj" fmla="val 414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600" dirty="0">
              <a:ea typeface="현대하모니 M" panose="0202060302010102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AC1FD-09AD-444A-0DD5-F6206E5CCE7C}"/>
              </a:ext>
            </a:extLst>
          </p:cNvPr>
          <p:cNvSpPr txBox="1"/>
          <p:nvPr/>
        </p:nvSpPr>
        <p:spPr>
          <a:xfrm>
            <a:off x="6344816" y="1250857"/>
            <a:ext cx="47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Grip Stone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51E89-5588-61EF-F3A4-51DB61173667}"/>
              </a:ext>
            </a:extLst>
          </p:cNvPr>
          <p:cNvSpPr txBox="1"/>
          <p:nvPr/>
        </p:nvSpPr>
        <p:spPr>
          <a:xfrm>
            <a:off x="6190559" y="3446028"/>
            <a:ext cx="565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Grip the stone using vacuum gripper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7C4B20-E178-830B-A209-798B8CFD8038}"/>
              </a:ext>
            </a:extLst>
          </p:cNvPr>
          <p:cNvSpPr/>
          <p:nvPr/>
        </p:nvSpPr>
        <p:spPr>
          <a:xfrm>
            <a:off x="1223863" y="3744775"/>
            <a:ext cx="2159999" cy="69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15C61E-477B-CFEA-7366-C66C79903B63}"/>
              </a:ext>
            </a:extLst>
          </p:cNvPr>
          <p:cNvSpPr/>
          <p:nvPr/>
        </p:nvSpPr>
        <p:spPr>
          <a:xfrm>
            <a:off x="1223863" y="2359117"/>
            <a:ext cx="2159999" cy="69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F271F3-8472-DDCE-39F6-1B855D318AD9}"/>
              </a:ext>
            </a:extLst>
          </p:cNvPr>
          <p:cNvCxnSpPr>
            <a:cxnSpLocks/>
          </p:cNvCxnSpPr>
          <p:nvPr/>
        </p:nvCxnSpPr>
        <p:spPr>
          <a:xfrm>
            <a:off x="3383862" y="2982852"/>
            <a:ext cx="24026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F37D8BF-9EE0-4D09-233C-F3538CED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37" y="1711534"/>
            <a:ext cx="1347650" cy="1690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20D3B9-1CF3-1D31-9FA9-41DED2E575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408"/>
          <a:stretch/>
        </p:blipFill>
        <p:spPr>
          <a:xfrm>
            <a:off x="7978545" y="4455536"/>
            <a:ext cx="2083344" cy="2023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AF24CF-80B1-CBEC-AF56-81B84A388652}"/>
              </a:ext>
            </a:extLst>
          </p:cNvPr>
          <p:cNvSpPr txBox="1"/>
          <p:nvPr/>
        </p:nvSpPr>
        <p:spPr>
          <a:xfrm>
            <a:off x="6344816" y="3950782"/>
            <a:ext cx="47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Stone Placement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2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E9CA-0802-09FF-0DC0-2C78ED71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64494-A12A-56C6-2B95-4C024633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 Flowchart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A94D-B5A5-28BF-7D5A-12731E8C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12</a:t>
            </a:fld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EBD39BB-667D-170D-2EFE-E309C7A6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96420"/>
            <a:ext cx="72480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 </a:t>
            </a: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9C17B-7F8C-0342-7CA8-31E19BFB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1" y="1115435"/>
            <a:ext cx="3892602" cy="5509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528427E-3A7B-76BF-903A-BECA3DCDDCB1}"/>
              </a:ext>
            </a:extLst>
          </p:cNvPr>
          <p:cNvCxnSpPr>
            <a:cxnSpLocks/>
          </p:cNvCxnSpPr>
          <p:nvPr/>
        </p:nvCxnSpPr>
        <p:spPr>
          <a:xfrm>
            <a:off x="3322949" y="6099524"/>
            <a:ext cx="24026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5088C-0145-6D30-DF1B-113A0E138925}"/>
              </a:ext>
            </a:extLst>
          </p:cNvPr>
          <p:cNvSpPr/>
          <p:nvPr/>
        </p:nvSpPr>
        <p:spPr>
          <a:xfrm>
            <a:off x="1162950" y="6024879"/>
            <a:ext cx="2159999" cy="69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4638B9-6978-EF81-4500-E2985655FA12}"/>
              </a:ext>
            </a:extLst>
          </p:cNvPr>
          <p:cNvGrpSpPr/>
          <p:nvPr/>
        </p:nvGrpSpPr>
        <p:grpSpPr>
          <a:xfrm>
            <a:off x="5986673" y="2179125"/>
            <a:ext cx="5863205" cy="3381920"/>
            <a:chOff x="5986672" y="1115435"/>
            <a:chExt cx="5863205" cy="338192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7A32293-7458-2A54-36DA-3203FAC8EC8F}"/>
                </a:ext>
              </a:extLst>
            </p:cNvPr>
            <p:cNvSpPr/>
            <p:nvPr/>
          </p:nvSpPr>
          <p:spPr>
            <a:xfrm>
              <a:off x="5986672" y="1115435"/>
              <a:ext cx="5863205" cy="3381920"/>
            </a:xfrm>
            <a:prstGeom prst="roundRect">
              <a:avLst>
                <a:gd name="adj" fmla="val 414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1600" dirty="0">
                <a:ea typeface="현대하모니 M" panose="02020603020101020101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BCE6B0-D09B-BC8B-D844-F061FDF687D5}"/>
                </a:ext>
              </a:extLst>
            </p:cNvPr>
            <p:cNvSpPr txBox="1"/>
            <p:nvPr/>
          </p:nvSpPr>
          <p:spPr>
            <a:xfrm>
              <a:off x="6344816" y="1250857"/>
              <a:ext cx="4749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dirty="0"/>
                <a:t>Verify winner and announcement</a:t>
              </a:r>
              <a:endParaRPr lang="ko-KR" altLang="en-US" dirty="0"/>
            </a:p>
          </p:txBody>
        </p:sp>
        <p:pic>
          <p:nvPicPr>
            <p:cNvPr id="16" name="Picture 16" descr="Finish This Game — Circle Canoe Games">
              <a:extLst>
                <a:ext uri="{FF2B5EF4-FFF2-40B4-BE49-F238E27FC236}">
                  <a16:creationId xmlns:a16="http://schemas.microsoft.com/office/drawing/2014/main" id="{D24B770D-5967-1398-0224-50C8F1102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9061" y="1786765"/>
              <a:ext cx="2638425" cy="1733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E025DF-6281-581E-E1B3-461F174A525D}"/>
                </a:ext>
              </a:extLst>
            </p:cNvPr>
            <p:cNvSpPr txBox="1"/>
            <p:nvPr/>
          </p:nvSpPr>
          <p:spPr>
            <a:xfrm>
              <a:off x="6344816" y="3870084"/>
              <a:ext cx="5234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Announce the winner by music or robot movement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48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4199-C89F-9C40-25AB-439C57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37" y="288501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Schedule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D22289-1EC9-0517-0945-2F6AE56C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81031"/>
            <a:ext cx="72480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서울남산체 B" panose="020205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서울남산체 B" panose="020205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5291712-0B28-D129-82E5-CA09CA7A3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60161"/>
              </p:ext>
            </p:extLst>
          </p:nvPr>
        </p:nvGraphicFramePr>
        <p:xfrm>
          <a:off x="153442" y="1310839"/>
          <a:ext cx="11885116" cy="37289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68797553"/>
                    </a:ext>
                  </a:extLst>
                </a:gridCol>
                <a:gridCol w="4592320">
                  <a:extLst>
                    <a:ext uri="{9D8B030D-6E8A-4147-A177-3AD203B41FA5}">
                      <a16:colId xmlns:a16="http://schemas.microsoft.com/office/drawing/2014/main" val="2942592884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1106712316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4030190419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429996868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933006645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134266553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556669208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2909676988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2156636305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1846120107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347866824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1608829850"/>
                    </a:ext>
                  </a:extLst>
                </a:gridCol>
                <a:gridCol w="539153">
                  <a:extLst>
                    <a:ext uri="{9D8B030D-6E8A-4147-A177-3AD203B41FA5}">
                      <a16:colId xmlns:a16="http://schemas.microsoft.com/office/drawing/2014/main" val="1098116451"/>
                    </a:ext>
                  </a:extLst>
                </a:gridCol>
              </a:tblGrid>
              <a:tr h="4371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Task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week11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week12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week13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week14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week15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week16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98211"/>
                  </a:ext>
                </a:extLst>
              </a:tr>
              <a:tr h="27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Reinforcement learning study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465973"/>
                  </a:ext>
                </a:extLst>
              </a:tr>
              <a:tr h="278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Research on DL model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427300"/>
                  </a:ext>
                </a:extLst>
              </a:tr>
              <a:tr h="2784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Develop DL model for face recognition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981397"/>
                  </a:ext>
                </a:extLst>
              </a:tr>
              <a:tr h="2784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Build user record system(Database)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993055"/>
                  </a:ext>
                </a:extLst>
              </a:tr>
              <a:tr h="2784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Adapt difficulty level on different records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531937"/>
                  </a:ext>
                </a:extLst>
              </a:tr>
              <a:tr h="278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Kwak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Gomoku</a:t>
                      </a:r>
                      <a:r>
                        <a:rPr lang="en-US" altLang="ko-KR" dirty="0"/>
                        <a:t> implementation using RL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796918"/>
                  </a:ext>
                </a:extLst>
              </a:tr>
              <a:tr h="2784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Position update algorithm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409180"/>
                  </a:ext>
                </a:extLst>
              </a:tr>
              <a:tr h="278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Set up coordinates for precise position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218301"/>
                  </a:ext>
                </a:extLst>
              </a:tr>
              <a:tr h="2784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Develop the whole system (GUI)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4375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28E62E-802A-5BDA-6553-186B66B861AD}"/>
              </a:ext>
            </a:extLst>
          </p:cNvPr>
          <p:cNvSpPr txBox="1"/>
          <p:nvPr/>
        </p:nvSpPr>
        <p:spPr>
          <a:xfrm>
            <a:off x="191911" y="5249333"/>
            <a:ext cx="2337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An: </a:t>
            </a:r>
            <a:r>
              <a:rPr lang="en-US" altLang="ko-KR" dirty="0" err="1"/>
              <a:t>Gyeonhil</a:t>
            </a:r>
            <a:r>
              <a:rPr lang="en-US" altLang="ko-KR" dirty="0"/>
              <a:t> An</a:t>
            </a:r>
          </a:p>
          <a:p>
            <a:r>
              <a:rPr lang="en-US" altLang="ko-KR" dirty="0"/>
              <a:t>Kwak: Jin Kwak</a:t>
            </a:r>
          </a:p>
          <a:p>
            <a:r>
              <a:rPr lang="en-US" altLang="ko-KR" dirty="0"/>
              <a:t>Han: </a:t>
            </a:r>
            <a:r>
              <a:rPr lang="en-US" altLang="ko-KR" dirty="0" err="1"/>
              <a:t>Taegun</a:t>
            </a:r>
            <a:r>
              <a:rPr lang="en-US" altLang="ko-KR" dirty="0"/>
              <a:t> Han</a:t>
            </a:r>
          </a:p>
          <a:p>
            <a:r>
              <a:rPr lang="en-US" altLang="ko-KR" dirty="0"/>
              <a:t>Lim: </a:t>
            </a:r>
            <a:r>
              <a:rPr lang="en-US" altLang="ko-KR" dirty="0" err="1"/>
              <a:t>Soonho</a:t>
            </a:r>
            <a:r>
              <a:rPr lang="en-US" altLang="ko-KR" dirty="0"/>
              <a:t> Lim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38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420D-9B16-4088-3AC1-BEFC3B8B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09D5E-69A9-4071-9C8E-4E6DFCE4C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/>
              </a:rPr>
              <a:t>Background 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/>
              </a:rPr>
              <a:t>Goal of the Project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/>
              </a:rPr>
              <a:t>Flowchart</a:t>
            </a:r>
            <a:endParaRPr lang="en-US" altLang="ko-KR" sz="2600" dirty="0">
              <a:latin typeface="현대하모니 M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/>
              </a:rPr>
              <a:t>Expected Outcome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dirty="0">
                <a:latin typeface="현대하모니 M"/>
              </a:rPr>
              <a:t>Schedule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AAE2A-A6B4-A210-01EB-BA8B72A3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4199-C89F-9C40-25AB-439C57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Components List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9A0EC-E5AB-B0D4-0571-F3B59CA3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4" y="3361525"/>
            <a:ext cx="3418396" cy="252138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6176CF-E388-6826-7813-00972B432412}"/>
              </a:ext>
            </a:extLst>
          </p:cNvPr>
          <p:cNvCxnSpPr/>
          <p:nvPr/>
        </p:nvCxnSpPr>
        <p:spPr>
          <a:xfrm flipV="1">
            <a:off x="3753910" y="1622323"/>
            <a:ext cx="0" cy="4630993"/>
          </a:xfrm>
          <a:prstGeom prst="line">
            <a:avLst/>
          </a:prstGeom>
          <a:ln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D3FF727-D922-407E-5F49-AEFC8590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2" y="1414051"/>
            <a:ext cx="2833478" cy="9843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9B2408-0195-D3C8-1F1D-A58C0A1FE875}"/>
              </a:ext>
            </a:extLst>
          </p:cNvPr>
          <p:cNvSpPr txBox="1"/>
          <p:nvPr/>
        </p:nvSpPr>
        <p:spPr>
          <a:xfrm>
            <a:off x="182632" y="1060429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</a:t>
            </a:r>
            <a:r>
              <a:rPr lang="en-US" altLang="ko-KR" b="1" dirty="0" err="1"/>
              <a:t>Gomoku</a:t>
            </a:r>
            <a:r>
              <a:rPr lang="en-US" altLang="ko-KR" b="1" dirty="0"/>
              <a:t> Components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5D871-4CC5-35FD-346F-AB4CFE0374F6}"/>
              </a:ext>
            </a:extLst>
          </p:cNvPr>
          <p:cNvSpPr txBox="1"/>
          <p:nvPr/>
        </p:nvSpPr>
        <p:spPr>
          <a:xfrm>
            <a:off x="3702549" y="1086495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Checker Components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9414E5-47ED-54C2-A673-13F58925AF63}"/>
              </a:ext>
            </a:extLst>
          </p:cNvPr>
          <p:cNvSpPr txBox="1"/>
          <p:nvPr/>
        </p:nvSpPr>
        <p:spPr>
          <a:xfrm>
            <a:off x="6673940" y="1086495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3. Optic Table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A4F5B4-4B14-5CC8-B534-2B3F53675ACF}"/>
              </a:ext>
            </a:extLst>
          </p:cNvPr>
          <p:cNvSpPr txBox="1"/>
          <p:nvPr/>
        </p:nvSpPr>
        <p:spPr>
          <a:xfrm>
            <a:off x="9357429" y="1145867"/>
            <a:ext cx="304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4. Camera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2C010C-05F6-5EC4-6CE4-F87303C74698}"/>
              </a:ext>
            </a:extLst>
          </p:cNvPr>
          <p:cNvCxnSpPr/>
          <p:nvPr/>
        </p:nvCxnSpPr>
        <p:spPr>
          <a:xfrm flipV="1">
            <a:off x="6932697" y="1621343"/>
            <a:ext cx="0" cy="4630993"/>
          </a:xfrm>
          <a:prstGeom prst="line">
            <a:avLst/>
          </a:prstGeom>
          <a:ln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91856-E230-15C2-840A-244DA12CFAD0}"/>
              </a:ext>
            </a:extLst>
          </p:cNvPr>
          <p:cNvCxnSpPr/>
          <p:nvPr/>
        </p:nvCxnSpPr>
        <p:spPr>
          <a:xfrm flipV="1">
            <a:off x="9657228" y="1620361"/>
            <a:ext cx="0" cy="4630993"/>
          </a:xfrm>
          <a:prstGeom prst="line">
            <a:avLst/>
          </a:prstGeom>
          <a:ln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2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63F25-DC2F-70E1-B69E-EE510D4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Components Settings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55CFC-17AC-4500-827D-C44C6793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235D33-41AA-C880-247E-CC4F4F08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213219"/>
            <a:ext cx="3733639" cy="4978185"/>
          </a:xfrm>
          <a:prstGeom prst="rect">
            <a:avLst/>
          </a:prstGeom>
        </p:spPr>
      </p:pic>
      <p:sp>
        <p:nvSpPr>
          <p:cNvPr id="20" name="사다리꼴 19">
            <a:extLst>
              <a:ext uri="{FF2B5EF4-FFF2-40B4-BE49-F238E27FC236}">
                <a16:creationId xmlns:a16="http://schemas.microsoft.com/office/drawing/2014/main" id="{04737FC8-EB12-3966-604C-AB3F49FCFDCA}"/>
              </a:ext>
            </a:extLst>
          </p:cNvPr>
          <p:cNvSpPr/>
          <p:nvPr/>
        </p:nvSpPr>
        <p:spPr>
          <a:xfrm>
            <a:off x="1369263" y="2840591"/>
            <a:ext cx="2658592" cy="1974274"/>
          </a:xfrm>
          <a:prstGeom prst="trapezoid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FCADB20-D350-D362-5506-39C4E917DD37}"/>
              </a:ext>
            </a:extLst>
          </p:cNvPr>
          <p:cNvGrpSpPr/>
          <p:nvPr/>
        </p:nvGrpSpPr>
        <p:grpSpPr>
          <a:xfrm>
            <a:off x="6445747" y="1083983"/>
            <a:ext cx="4647556" cy="5051019"/>
            <a:chOff x="6438658" y="1305331"/>
            <a:chExt cx="4647556" cy="5051019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B2E99411-F20B-5446-45DC-483BB7708D4C}"/>
                </a:ext>
              </a:extLst>
            </p:cNvPr>
            <p:cNvSpPr/>
            <p:nvPr/>
          </p:nvSpPr>
          <p:spPr>
            <a:xfrm>
              <a:off x="6438658" y="1305331"/>
              <a:ext cx="4647556" cy="5051019"/>
            </a:xfrm>
            <a:prstGeom prst="trapezoid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1026" name="Picture 2" descr="G마켓 - 오목판 검색결과">
              <a:extLst>
                <a:ext uri="{FF2B5EF4-FFF2-40B4-BE49-F238E27FC236}">
                  <a16:creationId xmlns:a16="http://schemas.microsoft.com/office/drawing/2014/main" id="{8481E908-B6FC-CD91-9E43-4C8C22C7A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64" y="2737616"/>
              <a:ext cx="3210711" cy="321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211E6C7D-0CA6-8E9E-A2E5-304D9BD57544}"/>
                </a:ext>
              </a:extLst>
            </p:cNvPr>
            <p:cNvSpPr/>
            <p:nvPr/>
          </p:nvSpPr>
          <p:spPr>
            <a:xfrm>
              <a:off x="8413897" y="1800444"/>
              <a:ext cx="581247" cy="602512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</a:t>
              </a:r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1028" name="Picture 4" descr="자석나라] 놀이 자석 (바둑알) 보드게임 오목 수세기 - 예스24">
              <a:extLst>
                <a:ext uri="{FF2B5EF4-FFF2-40B4-BE49-F238E27FC236}">
                  <a16:creationId xmlns:a16="http://schemas.microsoft.com/office/drawing/2014/main" id="{E55929DC-C94D-D955-C329-FBA2E84451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9" t="14558" r="21346" b="11229"/>
            <a:stretch/>
          </p:blipFill>
          <p:spPr bwMode="auto">
            <a:xfrm>
              <a:off x="6762306" y="3994100"/>
              <a:ext cx="595424" cy="77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래픽 23" descr="웹 캠 윤곽선">
              <a:extLst>
                <a:ext uri="{FF2B5EF4-FFF2-40B4-BE49-F238E27FC236}">
                  <a16:creationId xmlns:a16="http://schemas.microsoft.com/office/drawing/2014/main" id="{0C123C14-0686-1948-0497-819EF1E5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92181" y="4076721"/>
              <a:ext cx="605863" cy="60586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65729-E9E3-5755-AEB5-E7D78C679C5C}"/>
              </a:ext>
            </a:extLst>
          </p:cNvPr>
          <p:cNvSpPr txBox="1"/>
          <p:nvPr/>
        </p:nvSpPr>
        <p:spPr>
          <a:xfrm>
            <a:off x="831273" y="6356350"/>
            <a:ext cx="37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Components Setting Image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50858-14E5-B15D-DD2A-217245686194}"/>
              </a:ext>
            </a:extLst>
          </p:cNvPr>
          <p:cNvSpPr txBox="1"/>
          <p:nvPr/>
        </p:nvSpPr>
        <p:spPr>
          <a:xfrm>
            <a:off x="6902705" y="6307574"/>
            <a:ext cx="373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 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79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869C-3AA4-4B31-376C-C4833E2E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Robot Movement Flowchart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9E13D-B0F6-949D-40FD-F72CC6EB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29D62-B362-FC0C-7628-1CCAA4F8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1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3CBBD5FC-E632-F8BA-3103-257A893EF8A0}"/>
              </a:ext>
            </a:extLst>
          </p:cNvPr>
          <p:cNvSpPr/>
          <p:nvPr/>
        </p:nvSpPr>
        <p:spPr>
          <a:xfrm>
            <a:off x="2489528" y="1999881"/>
            <a:ext cx="1734410" cy="6076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1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4199-C89F-9C40-25AB-439C57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Goal of the Project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87C66-FB86-097E-DB59-8134C084F479}"/>
              </a:ext>
            </a:extLst>
          </p:cNvPr>
          <p:cNvSpPr txBox="1"/>
          <p:nvPr/>
        </p:nvSpPr>
        <p:spPr>
          <a:xfrm>
            <a:off x="432970" y="1063391"/>
            <a:ext cx="10712549" cy="4574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Goal of the Project</a:t>
            </a: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Enhance the </a:t>
            </a:r>
            <a:r>
              <a:rPr lang="en-US" altLang="ko-KR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playing experience by using *UR5e robot arm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Create user-friendly system for convenient and seamless operation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en-US" altLang="ko-KR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Specific goals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Apply reinforcement learning (*DP) for </a:t>
            </a:r>
            <a:r>
              <a:rPr lang="en-US" altLang="ko-KR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Gomoku</a:t>
            </a: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strategy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Detect user’s stone position via image processing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Use *UR5e robot arm to place stones optimally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Recognize user face for game records with </a:t>
            </a:r>
            <a:r>
              <a:rPr lang="en-US" altLang="ko-KR" dirty="0" err="1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PyTorch</a:t>
            </a:r>
            <a:r>
              <a:rPr lang="en-US" altLang="ko-KR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-based *DL</a:t>
            </a:r>
            <a:endParaRPr lang="en-US" altLang="ko-KR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B44A6-81C3-8D84-9F55-F8F04AD553F4}"/>
              </a:ext>
            </a:extLst>
          </p:cNvPr>
          <p:cNvSpPr txBox="1"/>
          <p:nvPr/>
        </p:nvSpPr>
        <p:spPr>
          <a:xfrm>
            <a:off x="915229" y="6027003"/>
            <a:ext cx="305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*DP – dynamic programming</a:t>
            </a:r>
          </a:p>
          <a:p>
            <a:r>
              <a:rPr lang="en-US" altLang="ko-KR" sz="1600" dirty="0"/>
              <a:t>*DL – deep learning</a:t>
            </a:r>
          </a:p>
          <a:p>
            <a:r>
              <a:rPr lang="en-US" altLang="ko-KR" sz="1600" dirty="0"/>
              <a:t>*UR5e – robot arm model</a:t>
            </a:r>
          </a:p>
        </p:txBody>
      </p:sp>
    </p:spTree>
    <p:extLst>
      <p:ext uri="{BB962C8B-B14F-4D97-AF65-F5344CB8AC3E}">
        <p14:creationId xmlns:p14="http://schemas.microsoft.com/office/powerpoint/2010/main" val="309533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4199-C89F-9C40-25AB-439C57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 Flowchart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81724D-A41D-D4D6-9404-A8DA6D5F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8</a:t>
            </a:fld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BD22289-1EC9-0517-0945-2F6AE56C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96420"/>
            <a:ext cx="72480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 </a:t>
            </a: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1B7DD-AABD-6A58-13D7-E5ED12CD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1" y="1087444"/>
            <a:ext cx="3892602" cy="55093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B0495DB-2E65-3C7B-24CC-2C77139C740F}"/>
              </a:ext>
            </a:extLst>
          </p:cNvPr>
          <p:cNvSpPr/>
          <p:nvPr/>
        </p:nvSpPr>
        <p:spPr>
          <a:xfrm>
            <a:off x="5524818" y="1192283"/>
            <a:ext cx="6321662" cy="5164067"/>
          </a:xfrm>
          <a:prstGeom prst="roundRect">
            <a:avLst>
              <a:gd name="adj" fmla="val 4144"/>
            </a:avLst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Recognize User 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Deep</a:t>
            </a:r>
            <a:r>
              <a:rPr lang="ko-KR" altLang="en-US" sz="1600" dirty="0">
                <a:ea typeface="현대하모니 M" panose="02020603020101020101"/>
              </a:rPr>
              <a:t> </a:t>
            </a:r>
            <a:r>
              <a:rPr lang="en-US" altLang="ko-KR" sz="1600" dirty="0">
                <a:ea typeface="현대하모니 M" panose="02020603020101020101"/>
              </a:rPr>
              <a:t>learning (Deep Face)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Load history records</a:t>
            </a:r>
          </a:p>
          <a:p>
            <a:pPr marL="342900" indent="-342900"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Set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Automatically or Manually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First mover selection (random or manual)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Board Update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Detect newly placed stone, image processing (OpenCV)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Determine the turn of the</a:t>
            </a:r>
            <a:r>
              <a:rPr lang="ko-KR" altLang="en-US" sz="1600" dirty="0">
                <a:ea typeface="현대하모니 M" panose="02020603020101020101"/>
              </a:rPr>
              <a:t> </a:t>
            </a:r>
            <a:r>
              <a:rPr lang="en-US" altLang="ko-KR" sz="1600" dirty="0">
                <a:ea typeface="현대하모니 M" panose="02020603020101020101"/>
              </a:rPr>
              <a:t>current player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Grip Stone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Grip pre-positioned stone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Robot Stone Placement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Retrieve the required location from DP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Place the stone to specific coordinate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Verify 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Check for the five continuous stone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u="sng" dirty="0">
                <a:ea typeface="현대하모니 M" panose="02020603020101020101"/>
              </a:rPr>
              <a:t>Winner Announcement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Give the result of the 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현대하모니 M" panose="02020603020101020101"/>
              </a:rPr>
              <a:t>If not repeat step(3~6)</a:t>
            </a:r>
          </a:p>
        </p:txBody>
      </p:sp>
    </p:spTree>
    <p:extLst>
      <p:ext uri="{BB962C8B-B14F-4D97-AF65-F5344CB8AC3E}">
        <p14:creationId xmlns:p14="http://schemas.microsoft.com/office/powerpoint/2010/main" val="315795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2AC0C-B6CA-BC17-8DE7-6859A1D5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FAA72-E944-D634-0E28-355C20DC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70" y="356235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 Flowchart</a:t>
            </a:r>
            <a:endParaRPr lang="ko-KR" altLang="en-US" sz="3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D1744-4997-95EB-7C96-C6E9951E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9</a:t>
            </a:fld>
            <a:endParaRPr lang="ko-KR" altLang="en-US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373C0E-E998-C74F-CC16-546EC388B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1" y="2796420"/>
            <a:ext cx="7248088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하모니 M" panose="02020603020101020101" pitchFamily="18" charset="-127"/>
                <a:ea typeface="현대하모니 M" panose="02020603020101020101" pitchFamily="18" charset="-127"/>
              </a:rPr>
              <a:t> </a:t>
            </a: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234CA0-829D-FB09-15EC-8FDC80D4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61" y="1138843"/>
            <a:ext cx="3892602" cy="55093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961544-860D-3F4F-703E-ABE685F20A3A}"/>
              </a:ext>
            </a:extLst>
          </p:cNvPr>
          <p:cNvCxnSpPr>
            <a:cxnSpLocks/>
          </p:cNvCxnSpPr>
          <p:nvPr/>
        </p:nvCxnSpPr>
        <p:spPr>
          <a:xfrm>
            <a:off x="3307663" y="1734015"/>
            <a:ext cx="24026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85AC62-4280-0503-1146-2072F100B0F7}"/>
              </a:ext>
            </a:extLst>
          </p:cNvPr>
          <p:cNvSpPr/>
          <p:nvPr/>
        </p:nvSpPr>
        <p:spPr>
          <a:xfrm>
            <a:off x="5986672" y="1115435"/>
            <a:ext cx="5863205" cy="5509298"/>
          </a:xfrm>
          <a:prstGeom prst="roundRect">
            <a:avLst>
              <a:gd name="adj" fmla="val 414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600" dirty="0">
              <a:ea typeface="현대하모니 M" panose="02020603020101020101"/>
            </a:endParaRPr>
          </a:p>
        </p:txBody>
      </p:sp>
      <p:pic>
        <p:nvPicPr>
          <p:cNvPr id="12" name="Picture 4" descr="GitHub - serengil/deepface: A Lightweight Face Recognition and Facial  Attribute Analysis (Age, Gender, Emotion and Race) Library for Python">
            <a:extLst>
              <a:ext uri="{FF2B5EF4-FFF2-40B4-BE49-F238E27FC236}">
                <a16:creationId xmlns:a16="http://schemas.microsoft.com/office/drawing/2014/main" id="{92BA7FF0-4FA2-2C2E-0543-E6FFADD3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5" t="9355" r="28507" b="8080"/>
          <a:stretch/>
        </p:blipFill>
        <p:spPr bwMode="auto">
          <a:xfrm>
            <a:off x="7989442" y="1734015"/>
            <a:ext cx="1857664" cy="18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8E22FA-BDAB-CFDD-66F3-5266756F2EEB}"/>
              </a:ext>
            </a:extLst>
          </p:cNvPr>
          <p:cNvSpPr txBox="1"/>
          <p:nvPr/>
        </p:nvSpPr>
        <p:spPr>
          <a:xfrm>
            <a:off x="6344816" y="1250857"/>
            <a:ext cx="474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Deep Face Module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F0A5E-A0A8-C63C-4407-CD7F7D672F3E}"/>
              </a:ext>
            </a:extLst>
          </p:cNvPr>
          <p:cNvSpPr txBox="1"/>
          <p:nvPr/>
        </p:nvSpPr>
        <p:spPr>
          <a:xfrm>
            <a:off x="6438122" y="3730055"/>
            <a:ext cx="5113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Login or create the account using face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the match history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A1715-4848-3EA9-C355-5AD084A354FE}"/>
              </a:ext>
            </a:extLst>
          </p:cNvPr>
          <p:cNvSpPr txBox="1"/>
          <p:nvPr/>
        </p:nvSpPr>
        <p:spPr>
          <a:xfrm>
            <a:off x="6251510" y="5921436"/>
            <a:ext cx="5515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Robot predicts N steps ahead, so change N or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Planning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make user friendly GUI</a:t>
            </a:r>
          </a:p>
        </p:txBody>
      </p:sp>
      <p:pic>
        <p:nvPicPr>
          <p:cNvPr id="17" name="Picture 6" descr="Difficulty Easy Medium Hard: Over 83 Royalty-Free Licensable Stock  Illustrations &amp; Drawings | Shutterstock">
            <a:extLst>
              <a:ext uri="{FF2B5EF4-FFF2-40B4-BE49-F238E27FC236}">
                <a16:creationId xmlns:a16="http://schemas.microsoft.com/office/drawing/2014/main" id="{F6F0FB5A-CFF0-1FE3-5A06-BD5A680B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170" y="4894492"/>
            <a:ext cx="2638208" cy="9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9055FF-9CD7-E4E7-F4FC-A2DBB3E54D30}"/>
              </a:ext>
            </a:extLst>
          </p:cNvPr>
          <p:cNvSpPr/>
          <p:nvPr/>
        </p:nvSpPr>
        <p:spPr>
          <a:xfrm>
            <a:off x="1147664" y="1030338"/>
            <a:ext cx="2159999" cy="1295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48A989-3E8C-1DBE-E850-6761AEDD8ABB}"/>
              </a:ext>
            </a:extLst>
          </p:cNvPr>
          <p:cNvSpPr txBox="1"/>
          <p:nvPr/>
        </p:nvSpPr>
        <p:spPr>
          <a:xfrm>
            <a:off x="6438122" y="4474377"/>
            <a:ext cx="5329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Level Setting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F8618-F098-816A-693F-0C3842E4DF91}"/>
              </a:ext>
            </a:extLst>
          </p:cNvPr>
          <p:cNvSpPr txBox="1"/>
          <p:nvPr/>
        </p:nvSpPr>
        <p:spPr>
          <a:xfrm>
            <a:off x="4003424" y="987733"/>
            <a:ext cx="122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storage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89398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F1D1F9-FA85-41E0-98C6-1A24A33EDF0D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6B7687-7397-4BD8-BD80-83A193C30A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2307</TotalTime>
  <Words>566</Words>
  <Application>Microsoft Office PowerPoint</Application>
  <PresentationFormat>와이드스크린</PresentationFormat>
  <Paragraphs>129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서울남산체 B</vt:lpstr>
      <vt:lpstr>서울남산체 EB</vt:lpstr>
      <vt:lpstr>현대하모니 B</vt:lpstr>
      <vt:lpstr>현대하모니 M</vt:lpstr>
      <vt:lpstr>Arial</vt:lpstr>
      <vt:lpstr>Calibri</vt:lpstr>
      <vt:lpstr>Wingdings</vt:lpstr>
      <vt:lpstr>Wingdings 2</vt:lpstr>
      <vt:lpstr>HDOfficeLightV0</vt:lpstr>
      <vt:lpstr>PowerPoint 프레젠테이션</vt:lpstr>
      <vt:lpstr>Contents</vt:lpstr>
      <vt:lpstr>1. Components List</vt:lpstr>
      <vt:lpstr>2. Components Settings</vt:lpstr>
      <vt:lpstr>Robot Movement Flowchart</vt:lpstr>
      <vt:lpstr>PowerPoint 프레젠테이션</vt:lpstr>
      <vt:lpstr>2. Goal of the Project</vt:lpstr>
      <vt:lpstr>3.  Flowchart</vt:lpstr>
      <vt:lpstr>3.  Flowchart</vt:lpstr>
      <vt:lpstr>3.  Flowchart</vt:lpstr>
      <vt:lpstr>3.  Flowchart</vt:lpstr>
      <vt:lpstr>3.  Flowchart</vt:lpstr>
      <vt:lpstr>5. 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이기윤</dc:creator>
  <cp:lastModifiedBy>곽진/21900031</cp:lastModifiedBy>
  <cp:revision>205</cp:revision>
  <dcterms:created xsi:type="dcterms:W3CDTF">2023-03-31T12:05:11Z</dcterms:created>
  <dcterms:modified xsi:type="dcterms:W3CDTF">2024-11-14T13:59:40Z</dcterms:modified>
</cp:coreProperties>
</file>